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57"/>
  </p:notesMasterIdLst>
  <p:handoutMasterIdLst>
    <p:handoutMasterId r:id="rId58"/>
  </p:handoutMasterIdLst>
  <p:sldIdLst>
    <p:sldId id="256" r:id="rId2"/>
    <p:sldId id="572" r:id="rId3"/>
    <p:sldId id="573" r:id="rId4"/>
    <p:sldId id="592" r:id="rId5"/>
    <p:sldId id="542" r:id="rId6"/>
    <p:sldId id="549" r:id="rId7"/>
    <p:sldId id="543" r:id="rId8"/>
    <p:sldId id="544" r:id="rId9"/>
    <p:sldId id="545" r:id="rId10"/>
    <p:sldId id="546" r:id="rId11"/>
    <p:sldId id="547" r:id="rId12"/>
    <p:sldId id="551" r:id="rId13"/>
    <p:sldId id="548" r:id="rId14"/>
    <p:sldId id="550" r:id="rId15"/>
    <p:sldId id="552" r:id="rId16"/>
    <p:sldId id="553" r:id="rId17"/>
    <p:sldId id="554" r:id="rId18"/>
    <p:sldId id="555" r:id="rId19"/>
    <p:sldId id="556" r:id="rId20"/>
    <p:sldId id="557" r:id="rId21"/>
    <p:sldId id="558" r:id="rId22"/>
    <p:sldId id="559" r:id="rId23"/>
    <p:sldId id="560" r:id="rId24"/>
    <p:sldId id="562" r:id="rId25"/>
    <p:sldId id="563" r:id="rId26"/>
    <p:sldId id="564" r:id="rId27"/>
    <p:sldId id="561" r:id="rId28"/>
    <p:sldId id="566" r:id="rId29"/>
    <p:sldId id="565" r:id="rId30"/>
    <p:sldId id="567" r:id="rId31"/>
    <p:sldId id="568" r:id="rId32"/>
    <p:sldId id="569" r:id="rId33"/>
    <p:sldId id="570" r:id="rId34"/>
    <p:sldId id="571" r:id="rId35"/>
    <p:sldId id="574" r:id="rId36"/>
    <p:sldId id="575" r:id="rId37"/>
    <p:sldId id="576" r:id="rId38"/>
    <p:sldId id="577" r:id="rId39"/>
    <p:sldId id="594" r:id="rId40"/>
    <p:sldId id="578" r:id="rId41"/>
    <p:sldId id="595" r:id="rId42"/>
    <p:sldId id="579" r:id="rId43"/>
    <p:sldId id="583" r:id="rId44"/>
    <p:sldId id="584" r:id="rId45"/>
    <p:sldId id="581" r:id="rId46"/>
    <p:sldId id="588" r:id="rId47"/>
    <p:sldId id="585" r:id="rId48"/>
    <p:sldId id="580" r:id="rId49"/>
    <p:sldId id="586" r:id="rId50"/>
    <p:sldId id="587" r:id="rId51"/>
    <p:sldId id="591" r:id="rId52"/>
    <p:sldId id="541" r:id="rId53"/>
    <p:sldId id="590" r:id="rId54"/>
    <p:sldId id="589" r:id="rId55"/>
    <p:sldId id="593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122" autoAdjust="0"/>
    <p:restoredTop sz="88176" autoAdjust="0"/>
  </p:normalViewPr>
  <p:slideViewPr>
    <p:cSldViewPr>
      <p:cViewPr varScale="1">
        <p:scale>
          <a:sx n="51" d="100"/>
          <a:sy n="51" d="100"/>
        </p:scale>
        <p:origin x="-8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86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86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Tahoma" charset="0"/>
              </a:defRPr>
            </a:lvl1pPr>
          </a:lstStyle>
          <a:p>
            <a:fld id="{65B8628C-281E-43A4-8C32-7B6395BB5C58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82" name="Rectangle 1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65583" name="Rectangle 15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5584" name="Rectangle 1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5585" name="Rectangle 1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65586" name="Rectangle 1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365587" name="Rectangle 1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latin typeface="Tahoma" charset="0"/>
              </a:defRPr>
            </a:lvl1pPr>
          </a:lstStyle>
          <a:p>
            <a:fld id="{D53D0711-7F4E-44EA-80D7-114F6C48D91D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F318F-D174-47AA-85E2-47D9F0863579}" type="slidenum">
              <a:rPr lang="en-US"/>
              <a:pPr/>
              <a:t>1</a:t>
            </a:fld>
            <a:endParaRPr lang="en-US"/>
          </a:p>
        </p:txBody>
      </p:sp>
      <p:sp>
        <p:nvSpPr>
          <p:cNvPr id="407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Selling your ideas is challenging.  First, you must get your listeners to agree with you in principle.  Then, you must move them to action.  Use the Dale Carnegie Training® Evidence – Action – Benefit formula, and you will deliver a motivational, action-oriented presentation.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5AFC4-8558-4A3B-840D-C41EF836EADF}" type="slidenum">
              <a:rPr lang="en-US"/>
              <a:pPr/>
              <a:t>52</a:t>
            </a:fld>
            <a:endParaRPr lang="en-US"/>
          </a:p>
        </p:txBody>
      </p:sp>
      <p:sp>
        <p:nvSpPr>
          <p:cNvPr id="41165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close, restate the action step followed by the benefits.  Speak with conviction and confidence, and you will sell your ideas.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DD48E6-055A-43D1-8499-59D8E9DE7209}" type="slidenum">
              <a:rPr lang="en-US"/>
              <a:pPr/>
              <a:t>53</a:t>
            </a:fld>
            <a:endParaRPr lang="en-US"/>
          </a:p>
        </p:txBody>
      </p:sp>
      <p:sp>
        <p:nvSpPr>
          <p:cNvPr id="465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close, restate the action step followed by the benefits.  Speak with conviction and confidence, and you will sell your ideas.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95EF5-0D3B-4E0F-AA18-43175A6CC922}" type="slidenum">
              <a:rPr lang="en-US"/>
              <a:pPr/>
              <a:t>54</a:t>
            </a:fld>
            <a:endParaRPr lang="en-US"/>
          </a:p>
        </p:txBody>
      </p:sp>
      <p:sp>
        <p:nvSpPr>
          <p:cNvPr id="463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close, restate the action step followed by the benefits.  Speak with conviction and confidence, and you will sell your ideas.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406531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endParaRPr lang="en-US" altLang="en-US"/>
          </a:p>
        </p:txBody>
      </p:sp>
      <p:sp>
        <p:nvSpPr>
          <p:cNvPr id="4065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18288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406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40653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0653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0653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3DF21A-0AE2-414B-B14B-496ECCAB9DDD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03D6E-227E-4965-A8AE-265AF3ED17AF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334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334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0AA6F-67EE-4D20-A837-021AF2984FCB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B2AFC-0E18-49F9-A62A-0E6A09C83CD7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BD0FE-6240-4D7F-883A-BF5BEA2E0329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E6D69-C7E2-429A-8F67-361A9C5758C2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5AE5F-A5D0-44A4-8226-B301077E5D78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EE2E0-8C92-4143-B9DC-CF6523C7A7A2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D44ED-44DB-41D4-8DAE-0DB64EF44A0D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CFFCA-1182-40F0-88D2-00852BDBC494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16808-0C37-4A1D-8E62-073D6CC951FA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055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551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  <a:p>
            <a:pPr lvl="3"/>
            <a:endParaRPr lang="en-US" altLang="en-US" smtClean="0"/>
          </a:p>
        </p:txBody>
      </p:sp>
      <p:sp>
        <p:nvSpPr>
          <p:cNvPr id="4055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0960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/>
            </a:lvl1pPr>
          </a:lstStyle>
          <a:p>
            <a:endParaRPr lang="en-US" altLang="en-US"/>
          </a:p>
        </p:txBody>
      </p:sp>
      <p:sp>
        <p:nvSpPr>
          <p:cNvPr id="4055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096000"/>
            <a:ext cx="43434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/>
            </a:lvl1pPr>
          </a:lstStyle>
          <a:p>
            <a:endParaRPr lang="en-US" altLang="en-US"/>
          </a:p>
        </p:txBody>
      </p:sp>
      <p:sp>
        <p:nvSpPr>
          <p:cNvPr id="4055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28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/>
            </a:lvl1pPr>
          </a:lstStyle>
          <a:p>
            <a:fld id="{CAA22120-0193-45A5-A7E9-9FCA300FFEE0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6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4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1476375" y="1233488"/>
            <a:ext cx="7272338" cy="35655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>
                <a:solidFill>
                  <a:schemeClr val="hlink"/>
                </a:solidFill>
              </a:rPr>
              <a:t>The last 10 years of </a:t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Bioethics in the English-speaking Caribbean  </a:t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-   An Overview</a:t>
            </a:r>
          </a:p>
        </p:txBody>
      </p:sp>
      <p:sp>
        <p:nvSpPr>
          <p:cNvPr id="2078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1368425" y="5105400"/>
            <a:ext cx="6400800" cy="1752600"/>
          </a:xfrm>
        </p:spPr>
        <p:txBody>
          <a:bodyPr/>
          <a:lstStyle/>
          <a:p>
            <a:r>
              <a:rPr lang="en-US" i="1">
                <a:solidFill>
                  <a:schemeClr val="bg2"/>
                </a:solidFill>
              </a:rPr>
              <a:t>By  Dr. Derrick Aarons  -  Physician - 				      Bioethicist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286000" y="6583363"/>
            <a:ext cx="4343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kumimoji="1" lang="en-US" altLang="en-US" sz="1200"/>
              <a:t> ©  Dr. Derrick Aarons  2004</a:t>
            </a:r>
            <a:endParaRPr kumimoji="1" lang="en-US" alt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23963" y="441325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Topics presented: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PAHO:  Inter-American Network of Health 	Legislation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Termination of Pregnancy issues and 	practice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sz="320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368300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Topics presented: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Setting up Clinical Ethical Committees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Teaching Ethics and Law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Coordination of regional councils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68425" y="368300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With the resulting increased sensitivity to the issues discussed, attendees at the workshop were urged to implement certain recommendations in the future: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The Faculty of Medical Sciences should 	include a formal course on Bioethics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12988"/>
            <a:ext cx="8748712" cy="4213225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Recommendations for the future: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Plan for PAHO to fund the establishment 	of a Centre on Health Law at a regional 	level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800"/>
              <a:t>	</a:t>
            </a:r>
            <a:endParaRPr lang="en-US" sz="32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04813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Recommendations for the future: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More teaching of Ethics to medical and 	nursing students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Establish a Caribbean Medical Council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549275"/>
            <a:ext cx="7543800" cy="1143000"/>
          </a:xfrm>
        </p:spPr>
        <p:txBody>
          <a:bodyPr/>
          <a:lstStyle/>
          <a:p>
            <a:r>
              <a:rPr lang="en-US" sz="4400"/>
              <a:t>7 years ago….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In April 1997, PAHO’s Caribbean Program Coordinator convened the </a:t>
            </a:r>
            <a:r>
              <a:rPr lang="en-US" sz="3200">
                <a:solidFill>
                  <a:srgbClr val="FFFF66"/>
                </a:solidFill>
              </a:rPr>
              <a:t>1</a:t>
            </a:r>
            <a:r>
              <a:rPr lang="en-US" sz="3200" baseline="30000">
                <a:solidFill>
                  <a:srgbClr val="FFFF66"/>
                </a:solidFill>
              </a:rPr>
              <a:t>st</a:t>
            </a:r>
            <a:r>
              <a:rPr lang="en-US" sz="3200">
                <a:solidFill>
                  <a:srgbClr val="FFFF66"/>
                </a:solidFill>
              </a:rPr>
              <a:t> sub-regional meeting on Bioethics.</a:t>
            </a:r>
          </a:p>
          <a:p>
            <a:pPr>
              <a:lnSpc>
                <a:spcPct val="150000"/>
              </a:lnSpc>
            </a:pPr>
            <a:r>
              <a:rPr lang="en-US" sz="3200"/>
              <a:t>In attendance were several Chief Medical Officers from across the Caribbean;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3963" y="476250"/>
            <a:ext cx="7543800" cy="1143000"/>
          </a:xfrm>
        </p:spPr>
        <p:txBody>
          <a:bodyPr/>
          <a:lstStyle/>
          <a:p>
            <a:r>
              <a:rPr lang="en-US" sz="4400"/>
              <a:t>7 years ago….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.. and representatives from the University of the West Indies and the Caribbean Health Research Council (CHRC).</a:t>
            </a:r>
          </a:p>
          <a:p>
            <a:pPr>
              <a:lnSpc>
                <a:spcPct val="150000"/>
              </a:lnSpc>
            </a:pPr>
            <a:r>
              <a:rPr lang="en-US" sz="3200"/>
              <a:t>At this meeting:  </a:t>
            </a:r>
            <a:r>
              <a:rPr lang="en-US" sz="3200">
                <a:solidFill>
                  <a:srgbClr val="FFFF66"/>
                </a:solidFill>
              </a:rPr>
              <a:t>Clinical ethics, ethics and health legislation, </a:t>
            </a:r>
            <a:r>
              <a:rPr lang="en-US" sz="3200"/>
              <a:t>and</a:t>
            </a:r>
            <a:r>
              <a:rPr lang="en-US" sz="3200">
                <a:solidFill>
                  <a:srgbClr val="FFFF66"/>
                </a:solidFill>
              </a:rPr>
              <a:t> bioethics in public health</a:t>
            </a:r>
            <a:r>
              <a:rPr lang="en-US" sz="3200"/>
              <a:t> were identified as important priorities.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Since then….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A growing awareness of bioethical issues has been permeating the English-speaking Caribbean</a:t>
            </a:r>
          </a:p>
          <a:p>
            <a:pPr>
              <a:lnSpc>
                <a:spcPct val="150000"/>
              </a:lnSpc>
            </a:pPr>
            <a:r>
              <a:rPr lang="en-US" sz="3200"/>
              <a:t>In 1999, Trinidad &amp; Tobago, Haiti, and the Bahamas were selected as sites for HIV vaccine trials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0"/>
            <a:ext cx="7543800" cy="1143000"/>
          </a:xfrm>
        </p:spPr>
        <p:txBody>
          <a:bodyPr/>
          <a:lstStyle/>
          <a:p>
            <a:r>
              <a:rPr lang="en-US" sz="4400"/>
              <a:t>Since then….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16000"/>
            <a:ext cx="8748712" cy="584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More recently, Jamaica has been identified as the next site in the Caribbean for HIV vaccine trial.</a:t>
            </a:r>
          </a:p>
          <a:p>
            <a:pPr>
              <a:lnSpc>
                <a:spcPct val="150000"/>
              </a:lnSpc>
            </a:pPr>
            <a:r>
              <a:rPr lang="en-US" sz="3200"/>
              <a:t>Consequent to such developments, health professionals as well as lay persons have been questioning the ethics of vaccine trials in particular and health research in general.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Since then….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In the Caribbean, not all investigators have access to a research ethics committee, and communities have not had the opportunity to debate and reach consensus on ethical issues arising from research involving human participants.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Introduction: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1188"/>
            <a:ext cx="8675687" cy="4976812"/>
          </a:xfrm>
        </p:spPr>
        <p:txBody>
          <a:bodyPr/>
          <a:lstStyle/>
          <a:p>
            <a:r>
              <a:rPr lang="en-US"/>
              <a:t>The English-speaking Caribbean comprise 18 politically independent as well as British-dependent countries where English is the first language.   These are:  Antigua &amp; Barbuda, Anguilla, The Bahamas, Barbados, Belize, Bermuda, British Virgin Islands, Cayman Islands, Dominica, Grenada, Guyana, Jamaica, Montserrat, St. Kitts-Nevis, St. Lucia, St. Vincent &amp; the Grenadines, Trinidad &amp; Tobago, and The Turks &amp; Caicos Islands.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964612" cy="56610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Consequently, at the 44</a:t>
            </a:r>
            <a:r>
              <a:rPr lang="en-US" sz="3200" baseline="30000"/>
              <a:t>th</a:t>
            </a:r>
            <a:r>
              <a:rPr lang="en-US" sz="3200"/>
              <a:t> Caribbean Health Research Council (CHRC) scientific meeting  in April 1999, a symposium was held on </a:t>
            </a:r>
            <a:r>
              <a:rPr lang="en-US" sz="3200" i="1">
                <a:solidFill>
                  <a:srgbClr val="FFFF66"/>
                </a:solidFill>
              </a:rPr>
              <a:t>“Bioethics in the Caribbean”</a:t>
            </a:r>
            <a:r>
              <a:rPr lang="en-US" sz="3200" i="1"/>
              <a:t> </a:t>
            </a:r>
            <a:r>
              <a:rPr lang="en-US" sz="3200"/>
              <a:t>at which Dr. Fernando Lolas, Director of the PAHO/ WHO Regional Program presented an overview of the program.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964612" cy="56610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The meeting agreed to: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Convene a sub-regional workshop on 	Bioethics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Develop a proposal for a training 	program in research ethics for the 	Caribbean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92263"/>
            <a:ext cx="8532812" cy="50403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The meeting agreed to: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Present a draft of this training 	program 	to the workshop, which – after input from 	the workshop participants, would be 	submitted for major funding.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2105025"/>
            <a:ext cx="8712200" cy="4752975"/>
          </a:xfrm>
        </p:spPr>
        <p:txBody>
          <a:bodyPr/>
          <a:lstStyle/>
          <a:p>
            <a:r>
              <a:rPr lang="en-US"/>
              <a:t>Workshop on </a:t>
            </a:r>
            <a:r>
              <a:rPr lang="en-US" i="1">
                <a:solidFill>
                  <a:srgbClr val="FFFF66"/>
                </a:solidFill>
              </a:rPr>
              <a:t>Ethics in Health Care and Research in the Caribbean</a:t>
            </a:r>
            <a:r>
              <a:rPr lang="en-US"/>
              <a:t> – 23-25</a:t>
            </a:r>
            <a:r>
              <a:rPr lang="en-US" baseline="30000"/>
              <a:t>th</a:t>
            </a:r>
            <a:r>
              <a:rPr lang="en-US"/>
              <a:t> Feb., 2000 – Port of Spain, Trinidad.</a:t>
            </a:r>
          </a:p>
          <a:p>
            <a:r>
              <a:rPr lang="en-US"/>
              <a:t>46 participants representing a range of disciplines and interests from across the Caribbean were in attendance.   These persons were in positions to make substantial contributions to clinical, public health, and research ethics.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8229600" cy="4572000"/>
          </a:xfrm>
        </p:spPr>
        <p:txBody>
          <a:bodyPr/>
          <a:lstStyle/>
          <a:p>
            <a:r>
              <a:rPr lang="en-US"/>
              <a:t>Distinguished experts contributing to the workshop included:</a:t>
            </a:r>
          </a:p>
          <a:p>
            <a:pPr>
              <a:buFontTx/>
              <a:buNone/>
            </a:pPr>
            <a:r>
              <a:rPr lang="en-US"/>
              <a:t>	Dr. Derrick Aarons, Bioethicist, UWI, Jamaica</a:t>
            </a:r>
          </a:p>
          <a:p>
            <a:pPr>
              <a:buFontTx/>
              <a:buNone/>
            </a:pPr>
            <a:r>
              <a:rPr lang="en-US"/>
              <a:t>	Dr. James Drane, Clinical Ethicist, Edinboro University, Pennsylvania</a:t>
            </a:r>
          </a:p>
          <a:p>
            <a:pPr>
              <a:buFontTx/>
              <a:buNone/>
            </a:pPr>
            <a:r>
              <a:rPr lang="en-US"/>
              <a:t>	Dr. Christine Grady, Head – Section of Human Subjects Research, NIH, USA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82296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Distinguished experts contributing to the workshop included:</a:t>
            </a:r>
          </a:p>
          <a:p>
            <a:pPr>
              <a:buFontTx/>
              <a:buNone/>
            </a:pPr>
            <a:r>
              <a:rPr lang="en-US"/>
              <a:t>	Prof. Alice Herb, Asst. Clinical Professor – Family Practice, State University of New York Health Science Centre</a:t>
            </a:r>
          </a:p>
          <a:p>
            <a:pPr>
              <a:buFontTx/>
              <a:buNone/>
            </a:pPr>
            <a:r>
              <a:rPr lang="en-US"/>
              <a:t>	Dr. Fernando Lolas, Director – PAHO/WHO Regional Program on Bioethics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8229600" cy="4572000"/>
          </a:xfrm>
        </p:spPr>
        <p:txBody>
          <a:bodyPr/>
          <a:lstStyle/>
          <a:p>
            <a:r>
              <a:rPr lang="en-US"/>
              <a:t>Distinguished experts contributing to the workshop included:</a:t>
            </a:r>
          </a:p>
          <a:p>
            <a:pPr>
              <a:buFontTx/>
              <a:buNone/>
            </a:pPr>
            <a:r>
              <a:rPr lang="en-US"/>
              <a:t>	Prof. Ruth Macklin, Professor of Bioethics, Albert Einstein College of Medicine, N.Y.</a:t>
            </a:r>
          </a:p>
          <a:p>
            <a:pPr>
              <a:buFontTx/>
              <a:buNone/>
            </a:pPr>
            <a:r>
              <a:rPr lang="en-US"/>
              <a:t>	Dr. F. Zacharias, Program Coordinator on AIDS &amp; Sexually Transmitted Diseases, PAHO 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8459787" cy="4797425"/>
          </a:xfrm>
        </p:spPr>
        <p:txBody>
          <a:bodyPr/>
          <a:lstStyle/>
          <a:p>
            <a:r>
              <a:rPr lang="en-US"/>
              <a:t>Themes:</a:t>
            </a: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Ethical Issues in Health Care and Public 	Health in the Caribbean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Models of Clinical Ethics Committees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Research Ethics Committees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Caribbean Ethics Network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Training in Health Care Ethics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Workshop: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8459787" cy="4797425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Workshop Conclusions:</a:t>
            </a: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The Caribbean has an inadequate 	number of persons who have received 	training in 	research ethics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Too few ethical review committees in the 	Caribbean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An urgent need exists to provide such 	training in the Caribbean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8229600" cy="4572000"/>
          </a:xfrm>
        </p:spPr>
        <p:txBody>
          <a:bodyPr/>
          <a:lstStyle/>
          <a:p>
            <a:r>
              <a:rPr lang="en-US"/>
              <a:t>Workshop on </a:t>
            </a:r>
            <a:r>
              <a:rPr lang="en-US" i="1">
                <a:solidFill>
                  <a:srgbClr val="FFFF66"/>
                </a:solidFill>
              </a:rPr>
              <a:t>Ethics in Human Subjects Research in the Caribbean</a:t>
            </a:r>
            <a:r>
              <a:rPr lang="en-US"/>
              <a:t> – 12-14</a:t>
            </a:r>
            <a:r>
              <a:rPr lang="en-US" baseline="30000"/>
              <a:t>th</a:t>
            </a:r>
            <a:r>
              <a:rPr lang="en-US"/>
              <a:t> Feb., 2001 – Port of Spain, Trinidad.</a:t>
            </a:r>
          </a:p>
          <a:p>
            <a:r>
              <a:rPr lang="en-US"/>
              <a:t>50 participants were provided intensive training in human subjects research ethics.  Included were members of research ethics committees from the English-speaking Caribbean, the Netherland Antilles and Haiti;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Introduction: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1188"/>
            <a:ext cx="8675687" cy="4976812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/>
              <a:t>Together, these countries have a total population of 6 million people.</a:t>
            </a:r>
          </a:p>
          <a:p>
            <a:pPr>
              <a:lnSpc>
                <a:spcPct val="140000"/>
              </a:lnSpc>
            </a:pPr>
            <a:r>
              <a:rPr lang="en-US"/>
              <a:t>Currently, there are 3 medical schools affiliated with the University of the West Indies (Jamaica, Barbados, and Trinidad), and 3 off-shore medical schools affiliated with the United States.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052513"/>
            <a:ext cx="7543800" cy="1143000"/>
          </a:xfrm>
        </p:spPr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2600325"/>
            <a:ext cx="8229600" cy="38068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…Individuals with skills or interests in research ethics in the sub-region, including the fields of clinical and public health medicine, academia, non-government organizations, and active researchers in the Caribbean.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14563"/>
            <a:ext cx="8748712" cy="4643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Faculty included: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200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Dr. Derrick Aarons, Bioethicist, UWI, Jamaica</a:t>
            </a:r>
          </a:p>
          <a:p>
            <a:pPr>
              <a:buFontTx/>
              <a:buNone/>
            </a:pPr>
            <a:r>
              <a:rPr lang="en-US"/>
              <a:t>	Dr. Francis Crawley, Ethicist, European Forum for Good Clinical Practice, Belgium</a:t>
            </a:r>
          </a:p>
          <a:p>
            <a:pPr>
              <a:buFontTx/>
              <a:buNone/>
            </a:pPr>
            <a:r>
              <a:rPr lang="en-US"/>
              <a:t>	Dr. Jose Esparza, tutor of 2-day training workshop in research ethics for UNAIDS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78050"/>
            <a:ext cx="8748712" cy="4679950"/>
          </a:xfrm>
        </p:spPr>
        <p:txBody>
          <a:bodyPr/>
          <a:lstStyle/>
          <a:p>
            <a:r>
              <a:rPr lang="en-US"/>
              <a:t>Faculty included:</a:t>
            </a:r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r>
              <a:rPr lang="en-US"/>
              <a:t>	Dr. Fernando Lolas, Director – PAHO/WHO Regional Program on Bioethics</a:t>
            </a:r>
          </a:p>
          <a:p>
            <a:pPr>
              <a:buFontTx/>
              <a:buNone/>
            </a:pPr>
            <a:endParaRPr lang="en-US" sz="1000"/>
          </a:p>
          <a:p>
            <a:pPr>
              <a:buFontTx/>
              <a:buNone/>
            </a:pPr>
            <a:r>
              <a:rPr lang="en-US"/>
              <a:t>	Prof. Ruth Macklin, Professor of Bioethics, Albert Einstein College of Medicine, N.Y.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78050"/>
            <a:ext cx="8748712" cy="4679950"/>
          </a:xfrm>
        </p:spPr>
        <p:txBody>
          <a:bodyPr/>
          <a:lstStyle/>
          <a:p>
            <a:r>
              <a:rPr lang="en-US"/>
              <a:t>Themes: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Fundamentals of Human Subjects Research 	Ethics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Status of Ethical Review in the Caribbean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Establishment of Ethical Review Committee</a:t>
            </a:r>
          </a:p>
          <a:p>
            <a:pPr>
              <a:buFontTx/>
              <a:buNone/>
            </a:pPr>
            <a:endParaRPr lang="en-US" sz="1800">
              <a:solidFill>
                <a:srgbClr val="FFFF66"/>
              </a:solidFill>
            </a:endParaRPr>
          </a:p>
          <a:p>
            <a:pPr>
              <a:buFontTx/>
              <a:buNone/>
            </a:pPr>
            <a:r>
              <a:rPr lang="en-US"/>
              <a:t>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143000"/>
          </a:xfrm>
        </p:spPr>
        <p:txBody>
          <a:bodyPr/>
          <a:lstStyle/>
          <a:p>
            <a:r>
              <a:rPr lang="en-US" sz="4400"/>
              <a:t>2</a:t>
            </a:r>
            <a:r>
              <a:rPr lang="en-US" sz="4400" baseline="30000"/>
              <a:t>nd</a:t>
            </a:r>
            <a:r>
              <a:rPr lang="en-US" sz="4400"/>
              <a:t> Workshop: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49388"/>
            <a:ext cx="8712200" cy="5408612"/>
          </a:xfrm>
        </p:spPr>
        <p:txBody>
          <a:bodyPr/>
          <a:lstStyle/>
          <a:p>
            <a:r>
              <a:rPr lang="en-US"/>
              <a:t>Themes: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Application of Basic Ethical Principles	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Research in Developing Countries:  	Standards of Care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Standard Operating Procedures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Establishing a Forum for Ethics discussion in 	Caribbean Countries:  Caribbean Ethics 	Network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952625"/>
            <a:ext cx="8712200" cy="490537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In 1999, a survey was conducted on the existence of </a:t>
            </a:r>
            <a:r>
              <a:rPr lang="en-US">
                <a:solidFill>
                  <a:srgbClr val="FFFF66"/>
                </a:solidFill>
              </a:rPr>
              <a:t>Research Ethics Committees</a:t>
            </a:r>
            <a:r>
              <a:rPr lang="en-US"/>
              <a:t> (RECs) across the 18 English-speaking Caribbean countries.   8 countries had such committees (with 1 country having 4 committees).   At that time, these 11 RECs reviewed an average of 10 research protocols each year (with the numbers ranging from 1 to 25).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However, only 4 countries had a research ethics committee that was accessible to all research investigators regardless of their institutional affiliation.</a:t>
            </a:r>
          </a:p>
          <a:p>
            <a:pPr>
              <a:lnSpc>
                <a:spcPct val="120000"/>
              </a:lnSpc>
            </a:pPr>
            <a:r>
              <a:rPr lang="en-US"/>
              <a:t>Only 6 of these 11 RECs had a member with any training in research ethics.   Further, of the 8 countries that had no REC, 7 believed that there was a need for one.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Also in 1999, 5 countries in the English-speaking Caribbean were represented at the </a:t>
            </a:r>
            <a:r>
              <a:rPr lang="en-US">
                <a:solidFill>
                  <a:srgbClr val="FFFF66"/>
                </a:solidFill>
              </a:rPr>
              <a:t>UNAIDS Workshop on Research Ethics</a:t>
            </a:r>
            <a:r>
              <a:rPr lang="en-US"/>
              <a:t> held in Brazil.  The workshop was sponsored for countries who were or may become involved in research on the HIV/AIDS vaccine, and invitees comprised members of research ethics committees and specialists who might be involved in the HIV vaccine research.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Subsequent to these developments, in 1999, an </a:t>
            </a:r>
            <a:r>
              <a:rPr lang="en-US">
                <a:solidFill>
                  <a:srgbClr val="FFFF66"/>
                </a:solidFill>
              </a:rPr>
              <a:t>Ethics Committee Handbook</a:t>
            </a:r>
            <a:r>
              <a:rPr lang="en-US"/>
              <a:t> was written for the Faculty of Medical Sciences, UWI, in Jamaica .</a:t>
            </a:r>
          </a:p>
          <a:p>
            <a:pPr>
              <a:lnSpc>
                <a:spcPct val="120000"/>
              </a:lnSpc>
            </a:pPr>
            <a:r>
              <a:rPr lang="en-US"/>
              <a:t>During 1999 and 2000, the Faculty of Medical Sciences, UWI, in Trinidad and Jamaica developed and distributed </a:t>
            </a:r>
            <a:r>
              <a:rPr lang="en-US">
                <a:solidFill>
                  <a:srgbClr val="FFFF66"/>
                </a:solidFill>
              </a:rPr>
              <a:t>Guidelines for the conduct of research with human subjects</a:t>
            </a:r>
            <a:r>
              <a:rPr lang="en-US"/>
              <a:t> to all their departments.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In 2000, as a part of its health reform and re-structuring program, the Ministry of Health in Jamaica established an </a:t>
            </a:r>
            <a:r>
              <a:rPr lang="en-US">
                <a:solidFill>
                  <a:srgbClr val="FFFF66"/>
                </a:solidFill>
              </a:rPr>
              <a:t>Advisory Panel of Ethics &amp; Medico-Legal Affairs</a:t>
            </a:r>
            <a:r>
              <a:rPr lang="en-US"/>
              <a:t>.</a:t>
            </a:r>
          </a:p>
          <a:p>
            <a:pPr>
              <a:lnSpc>
                <a:spcPct val="120000"/>
              </a:lnSpc>
            </a:pPr>
            <a:r>
              <a:rPr lang="en-US"/>
              <a:t>This Panel, in 2001,developed </a:t>
            </a:r>
            <a:r>
              <a:rPr lang="en-US">
                <a:solidFill>
                  <a:srgbClr val="FFFF66"/>
                </a:solidFill>
              </a:rPr>
              <a:t>Guidelines for the conduct of research with human subjects</a:t>
            </a:r>
            <a:r>
              <a:rPr lang="en-US"/>
              <a:t> across the island.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6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636838"/>
            <a:ext cx="8532812" cy="1179512"/>
          </a:xfrm>
        </p:spPr>
        <p:txBody>
          <a:bodyPr/>
          <a:lstStyle/>
          <a:p>
            <a:r>
              <a:rPr lang="en-US" b="1" i="1">
                <a:solidFill>
                  <a:schemeClr val="hlink"/>
                </a:solidFill>
              </a:rPr>
              <a:t>Bioethics  -  The last 10 years…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873125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675687" cy="45815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In 2003, the Panel conducted a </a:t>
            </a:r>
            <a:r>
              <a:rPr lang="en-US">
                <a:solidFill>
                  <a:srgbClr val="FFFF66"/>
                </a:solidFill>
              </a:rPr>
              <a:t>Research Ethics Seminar</a:t>
            </a:r>
            <a:r>
              <a:rPr lang="en-US"/>
              <a:t> for all Medical Officers of Health in charge of the parishes across Jamaica.   These officers are now the first reviewers of research protocols across the island, with multi-center studies and proposed research involving more than minimal risk being referred to the Advisory Panel in the Ministry of Health.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836613"/>
            <a:ext cx="7543800" cy="1143000"/>
          </a:xfrm>
        </p:spPr>
        <p:txBody>
          <a:bodyPr/>
          <a:lstStyle/>
          <a:p>
            <a:r>
              <a:rPr lang="en-US" sz="4400"/>
              <a:t>Bioethics: The last 5 years...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28888"/>
            <a:ext cx="8675687" cy="37449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The Panel has also developed </a:t>
            </a:r>
            <a:r>
              <a:rPr lang="en-US">
                <a:solidFill>
                  <a:srgbClr val="FFFF66"/>
                </a:solidFill>
              </a:rPr>
              <a:t>Guidelines for the establishment of Clinical Ethics Committees</a:t>
            </a:r>
            <a:r>
              <a:rPr lang="en-US"/>
              <a:t> in hospitals across Jamaica.   However, these committees have not yet been established.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675687" cy="5516562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600">
                <a:solidFill>
                  <a:schemeClr val="hlink"/>
                </a:solidFill>
              </a:rPr>
              <a:t>There has been an expanding interest in ethics and ethical standards:</a:t>
            </a:r>
          </a:p>
          <a:p>
            <a:pPr>
              <a:lnSpc>
                <a:spcPct val="120000"/>
              </a:lnSpc>
            </a:pPr>
            <a:r>
              <a:rPr lang="en-US"/>
              <a:t>1 week of activities on </a:t>
            </a:r>
            <a:r>
              <a:rPr lang="en-US" i="1">
                <a:solidFill>
                  <a:srgbClr val="FFFF66"/>
                </a:solidFill>
              </a:rPr>
              <a:t>Medical Ethics</a:t>
            </a:r>
            <a:r>
              <a:rPr lang="en-US"/>
              <a:t> hosted by St. Vincent &amp; the Grenadines in the eastern Caribbean (1996) </a:t>
            </a: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Ethical dilemmas in the management of terminally ill patients</a:t>
            </a:r>
            <a:r>
              <a:rPr lang="en-US"/>
              <a:t> – Annual Conference, Jamaica Anaesthetist Assn. (1997)</a:t>
            </a:r>
          </a:p>
          <a:p>
            <a:pPr>
              <a:lnSpc>
                <a:spcPct val="120000"/>
              </a:lnSpc>
            </a:pPr>
            <a:endParaRPr lang="en-US" sz="36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675687" cy="5516562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600">
                <a:solidFill>
                  <a:schemeClr val="hlink"/>
                </a:solidFill>
              </a:rPr>
              <a:t>There has been an expanding interest in ethics and standards:</a:t>
            </a: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Ethical Issues in the treatment of HIV-positive Mother to prevent Mother-to-child transmission</a:t>
            </a:r>
            <a:r>
              <a:rPr lang="en-US"/>
              <a:t> – a training workshop, Ministry of Health, Jamaica (1999).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675687" cy="5516562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600">
                <a:solidFill>
                  <a:schemeClr val="hlink"/>
                </a:solidFill>
              </a:rPr>
              <a:t>There has been an expanding interest in ethics and standards:</a:t>
            </a: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Bioethics: A new frontier – a Challenge for Policy-making, Law &amp; Jurisprudence</a:t>
            </a:r>
            <a:r>
              <a:rPr lang="en-US"/>
              <a:t> - A distinguished lecture to High Court Judges, Resident Magistrates, and Attorneys-at-Law in the Jamaican Justice System (1999)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>
                <a:solidFill>
                  <a:schemeClr val="hlink"/>
                </a:solidFill>
              </a:rPr>
              <a:t>There has been an expanding interest in ethics and standards:</a:t>
            </a: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Genes and their impact:  Social, Ethical, Moral &amp; Religious Issues</a:t>
            </a:r>
            <a:r>
              <a:rPr lang="en-US"/>
              <a:t> – Annual Conference of the Scientific Research Council of Jamaica (2000).</a:t>
            </a:r>
          </a:p>
          <a:p>
            <a:pPr>
              <a:lnSpc>
                <a:spcPct val="120000"/>
              </a:lnSpc>
            </a:pPr>
            <a:r>
              <a:rPr lang="en-US"/>
              <a:t>The 10</a:t>
            </a:r>
            <a:r>
              <a:rPr lang="en-US" baseline="30000"/>
              <a:t>th</a:t>
            </a:r>
            <a:r>
              <a:rPr lang="en-US"/>
              <a:t> Annual Research Day of Activities, UWI, Jamaica, was on </a:t>
            </a:r>
            <a:r>
              <a:rPr lang="en-US" i="1">
                <a:solidFill>
                  <a:srgbClr val="FFFF66"/>
                </a:solidFill>
              </a:rPr>
              <a:t>Research Ethics</a:t>
            </a:r>
            <a:r>
              <a:rPr lang="en-US"/>
              <a:t> (2001).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28663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8675687" cy="4068763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>
                <a:solidFill>
                  <a:schemeClr val="hlink"/>
                </a:solidFill>
              </a:rPr>
              <a:t>There has been an expanding interest in ethics and standards:</a:t>
            </a:r>
          </a:p>
          <a:p>
            <a:pPr>
              <a:lnSpc>
                <a:spcPct val="120000"/>
              </a:lnSpc>
              <a:buFontTx/>
              <a:buNone/>
            </a:pPr>
            <a:endParaRPr lang="en-US" sz="800">
              <a:solidFill>
                <a:schemeClr val="hlink"/>
              </a:solidFill>
            </a:endParaRP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Human Cloning</a:t>
            </a:r>
            <a:r>
              <a:rPr lang="en-US"/>
              <a:t> – The General Assembly of the Jamaica Baptist Union (2002).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/>
              <a:t>Simultaneous with all this…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4429125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200">
                <a:solidFill>
                  <a:schemeClr val="hlink"/>
                </a:solidFill>
              </a:rPr>
              <a:t>There has been an expanding interest in  ethics and standards:</a:t>
            </a:r>
          </a:p>
          <a:p>
            <a:pPr>
              <a:lnSpc>
                <a:spcPct val="120000"/>
              </a:lnSpc>
            </a:pPr>
            <a:r>
              <a:rPr lang="en-US" i="1">
                <a:solidFill>
                  <a:srgbClr val="FFFF66"/>
                </a:solidFill>
              </a:rPr>
              <a:t>Medical Ethics &amp; the Doctor-Patient Relationship Course</a:t>
            </a:r>
            <a:r>
              <a:rPr lang="en-US"/>
              <a:t> established in the M.Sc. (Family Medicine), UWI, Jamaica (2001), and in the Family Medicine Diploma program in Trinidad (2000).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68300"/>
            <a:ext cx="7543800" cy="1143000"/>
          </a:xfrm>
        </p:spPr>
        <p:txBody>
          <a:bodyPr/>
          <a:lstStyle/>
          <a:p>
            <a:r>
              <a:rPr lang="en-US"/>
              <a:t>Bioethics: The last few years…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5157787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>
                <a:solidFill>
                  <a:schemeClr val="hlink"/>
                </a:solidFill>
              </a:rPr>
              <a:t>Expanding interest in ethics and standards:</a:t>
            </a:r>
          </a:p>
          <a:p>
            <a:pPr>
              <a:lnSpc>
                <a:spcPct val="120000"/>
              </a:lnSpc>
            </a:pPr>
            <a:r>
              <a:rPr lang="en-US"/>
              <a:t>The annual conference of the Medical Association of Jamaica includes at least one topic on </a:t>
            </a:r>
            <a:r>
              <a:rPr lang="en-US">
                <a:solidFill>
                  <a:srgbClr val="FFFF66"/>
                </a:solidFill>
              </a:rPr>
              <a:t>ethics (clinical or medical).</a:t>
            </a:r>
          </a:p>
          <a:p>
            <a:pPr>
              <a:lnSpc>
                <a:spcPct val="120000"/>
              </a:lnSpc>
            </a:pPr>
            <a:r>
              <a:rPr lang="en-US"/>
              <a:t>The West Indian Medical Journal (WIMJ) published an Editorial on the </a:t>
            </a:r>
            <a:r>
              <a:rPr lang="en-US">
                <a:solidFill>
                  <a:srgbClr val="FFFF66"/>
                </a:solidFill>
              </a:rPr>
              <a:t>Role of the Health Care Ethics Consultant</a:t>
            </a:r>
            <a:r>
              <a:rPr lang="en-US"/>
              <a:t> (1997).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0"/>
            <a:ext cx="7543800" cy="1143000"/>
          </a:xfrm>
        </p:spPr>
        <p:txBody>
          <a:bodyPr/>
          <a:lstStyle/>
          <a:p>
            <a:r>
              <a:rPr lang="en-US"/>
              <a:t>Bioethics: The last few years…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60463"/>
            <a:ext cx="8675687" cy="5697537"/>
          </a:xfrm>
        </p:spPr>
        <p:txBody>
          <a:bodyPr/>
          <a:lstStyle/>
          <a:p>
            <a:pPr>
              <a:buFontTx/>
              <a:buNone/>
            </a:pPr>
            <a:r>
              <a:rPr lang="en-US" sz="3200">
                <a:solidFill>
                  <a:schemeClr val="hlink"/>
                </a:solidFill>
              </a:rPr>
              <a:t>Expanding interest in ethics and standards:</a:t>
            </a:r>
          </a:p>
          <a:p>
            <a:r>
              <a:rPr lang="en-US" sz="3200"/>
              <a:t>Since then, its has published a series on Bioethics:</a:t>
            </a:r>
          </a:p>
          <a:p>
            <a:pPr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Issues in Bioethics:  Teaching Medical 	Ethics to health professionals</a:t>
            </a:r>
          </a:p>
          <a:p>
            <a:pPr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Issues in Bioethics:  Ethics and 	Professional Responsibilities</a:t>
            </a:r>
          </a:p>
          <a:p>
            <a:pPr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Issues in Bioethics:  Teaching Research 	Ethics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09600"/>
            <a:ext cx="7307262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Health professionals in the English-speaking Caribbean were first introduced to the concepts and substance of Bioethics at the 1</a:t>
            </a:r>
            <a:r>
              <a:rPr lang="en-US" sz="3200" baseline="30000"/>
              <a:t>st</a:t>
            </a:r>
            <a:r>
              <a:rPr lang="en-US" sz="3200"/>
              <a:t> Caribbean Workshop on </a:t>
            </a:r>
            <a:r>
              <a:rPr lang="en-US" sz="3200" i="1">
                <a:solidFill>
                  <a:srgbClr val="FFFF66"/>
                </a:solidFill>
              </a:rPr>
              <a:t>“Health Care, Law &amp; Ethics”</a:t>
            </a:r>
            <a:r>
              <a:rPr lang="en-US" sz="3200" i="1"/>
              <a:t> </a:t>
            </a:r>
            <a:r>
              <a:rPr lang="en-US" sz="3200"/>
              <a:t>which was hosted in Barbados, April 13-16, 1993.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7543800" cy="1143000"/>
          </a:xfrm>
        </p:spPr>
        <p:txBody>
          <a:bodyPr/>
          <a:lstStyle/>
          <a:p>
            <a:r>
              <a:rPr lang="en-US"/>
              <a:t>Bioethics: The last few years…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60463"/>
            <a:ext cx="8675687" cy="5697537"/>
          </a:xfrm>
        </p:spPr>
        <p:txBody>
          <a:bodyPr/>
          <a:lstStyle/>
          <a:p>
            <a:pPr>
              <a:buFontTx/>
              <a:buNone/>
            </a:pPr>
            <a:r>
              <a:rPr lang="en-US" sz="3200">
                <a:solidFill>
                  <a:schemeClr val="hlink"/>
                </a:solidFill>
              </a:rPr>
              <a:t>Expanding interest in ethics and standards:</a:t>
            </a:r>
          </a:p>
          <a:p>
            <a:r>
              <a:rPr lang="en-US" sz="3200"/>
              <a:t>The Caribbean Health Research Council (CHRC) has included a chapter on </a:t>
            </a:r>
            <a:r>
              <a:rPr lang="en-US" sz="3200" i="1">
                <a:solidFill>
                  <a:srgbClr val="FFFF66"/>
                </a:solidFill>
              </a:rPr>
              <a:t>Research Ethics</a:t>
            </a:r>
            <a:r>
              <a:rPr lang="en-US" sz="3200"/>
              <a:t> in its Research Skills Workshop Manual (2003).</a:t>
            </a:r>
          </a:p>
          <a:p>
            <a:r>
              <a:rPr lang="en-US" sz="3200"/>
              <a:t>Radio interviews on many bioethical issues, e.g. cloning, in-utero diagnosis of diseases, euthanasia &amp; physician-assisted suicide, ethical dilemma in harvesting semen from a deceased man for impregnation, etc.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8" name="Rectangle 4"/>
          <p:cNvSpPr>
            <a:spLocks noGrp="1" noChangeArrowheads="1"/>
          </p:cNvSpPr>
          <p:nvPr>
            <p:ph type="title"/>
          </p:nvPr>
        </p:nvSpPr>
        <p:spPr>
          <a:xfrm>
            <a:off x="2987675" y="2600325"/>
            <a:ext cx="5726113" cy="118745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In Closing…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12" name="Rectangle 16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143000"/>
          </a:xfrm>
        </p:spPr>
        <p:txBody>
          <a:bodyPr/>
          <a:lstStyle/>
          <a:p>
            <a:r>
              <a:rPr lang="en-US"/>
              <a:t>In Closing…</a:t>
            </a:r>
          </a:p>
        </p:txBody>
      </p:sp>
      <p:sp>
        <p:nvSpPr>
          <p:cNvPr id="3625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539750" y="1304925"/>
            <a:ext cx="8604250" cy="5400675"/>
          </a:xfrm>
        </p:spPr>
        <p:txBody>
          <a:bodyPr/>
          <a:lstStyle/>
          <a:p>
            <a:r>
              <a:rPr lang="en-US" u="sng">
                <a:solidFill>
                  <a:schemeClr val="hlink"/>
                </a:solidFill>
              </a:rPr>
              <a:t>Emergent problems in the English-speaking Caribbean:</a:t>
            </a: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</a:t>
            </a:r>
            <a:r>
              <a:rPr lang="en-US"/>
              <a:t>Financing </a:t>
            </a:r>
            <a:r>
              <a:rPr lang="en-US">
                <a:solidFill>
                  <a:srgbClr val="FFFF66"/>
                </a:solidFill>
              </a:rPr>
              <a:t>a decent minimum standard of health care for all the people in Caribbean 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</a:t>
            </a:r>
            <a:r>
              <a:rPr lang="en-US"/>
              <a:t>Ethical issues in HIV/AIDS</a:t>
            </a:r>
            <a:r>
              <a:rPr lang="en-US">
                <a:solidFill>
                  <a:srgbClr val="FFFF66"/>
                </a:solidFill>
              </a:rPr>
              <a:t> – access to care and discrimination in the society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</a:t>
            </a:r>
            <a:r>
              <a:rPr lang="en-US"/>
              <a:t>The financial impact</a:t>
            </a:r>
            <a:r>
              <a:rPr lang="en-US">
                <a:solidFill>
                  <a:srgbClr val="FFFF66"/>
                </a:solidFill>
              </a:rPr>
              <a:t> </a:t>
            </a:r>
            <a:r>
              <a:rPr lang="en-US"/>
              <a:t>of</a:t>
            </a:r>
            <a:r>
              <a:rPr lang="en-US">
                <a:solidFill>
                  <a:srgbClr val="FFFF66"/>
                </a:solidFill>
              </a:rPr>
              <a:t> care for AIDS patients, </a:t>
            </a:r>
            <a:r>
              <a:rPr lang="en-US"/>
              <a:t>as well as</a:t>
            </a:r>
            <a:r>
              <a:rPr lang="en-US">
                <a:solidFill>
                  <a:srgbClr val="FFFF66"/>
                </a:solidFill>
              </a:rPr>
              <a:t> crime, violence &amp; injury </a:t>
            </a:r>
            <a:r>
              <a:rPr lang="en-US"/>
              <a:t>on scarce resources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549275"/>
            <a:ext cx="7543800" cy="1143000"/>
          </a:xfrm>
        </p:spPr>
        <p:txBody>
          <a:bodyPr/>
          <a:lstStyle/>
          <a:p>
            <a:r>
              <a:rPr lang="en-US"/>
              <a:t>In Closing…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81188"/>
            <a:ext cx="8604250" cy="4392612"/>
          </a:xfrm>
        </p:spPr>
        <p:txBody>
          <a:bodyPr/>
          <a:lstStyle/>
          <a:p>
            <a:r>
              <a:rPr lang="en-US" u="sng">
                <a:solidFill>
                  <a:schemeClr val="hlink"/>
                </a:solidFill>
              </a:rPr>
              <a:t>Emergent problems in the English-speaking Caribbean:</a:t>
            </a:r>
          </a:p>
          <a:p>
            <a:pPr>
              <a:buFontTx/>
              <a:buNone/>
            </a:pPr>
            <a:endParaRPr lang="en-US" sz="1000" u="sng">
              <a:solidFill>
                <a:schemeClr val="hlink"/>
              </a:solidFill>
            </a:endParaRPr>
          </a:p>
          <a:p>
            <a:pPr>
              <a:lnSpc>
                <a:spcPct val="140000"/>
              </a:lnSpc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</a:t>
            </a:r>
            <a:r>
              <a:rPr lang="en-US"/>
              <a:t>The need for local research</a:t>
            </a:r>
            <a:r>
              <a:rPr lang="en-US">
                <a:solidFill>
                  <a:srgbClr val="FFFF66"/>
                </a:solidFill>
              </a:rPr>
              <a:t> into the </a:t>
            </a:r>
            <a:r>
              <a:rPr lang="en-US"/>
              <a:t>long-term safety</a:t>
            </a:r>
            <a:r>
              <a:rPr lang="en-US">
                <a:solidFill>
                  <a:srgbClr val="FFFF66"/>
                </a:solidFill>
              </a:rPr>
              <a:t> of alternative medicine products being widely used across the Caribbean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>
                <a:solidFill>
                  <a:srgbClr val="FFFF66"/>
                </a:solidFill>
              </a:rPr>
              <a:t>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584200"/>
            <a:ext cx="7543800" cy="1143000"/>
          </a:xfrm>
        </p:spPr>
        <p:txBody>
          <a:bodyPr/>
          <a:lstStyle/>
          <a:p>
            <a:r>
              <a:rPr lang="en-US"/>
              <a:t>In Closing…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604250" cy="4679950"/>
          </a:xfrm>
        </p:spPr>
        <p:txBody>
          <a:bodyPr/>
          <a:lstStyle/>
          <a:p>
            <a:r>
              <a:rPr lang="en-US" u="sng">
                <a:solidFill>
                  <a:schemeClr val="hlink"/>
                </a:solidFill>
              </a:rPr>
              <a:t>Emergent problems in the English-speaking Caribbean:</a:t>
            </a:r>
          </a:p>
          <a:p>
            <a:pPr>
              <a:buFontTx/>
              <a:buNone/>
            </a:pPr>
            <a:endParaRPr lang="en-US" sz="800" u="sng">
              <a:solidFill>
                <a:schemeClr val="hlink"/>
              </a:solidFill>
            </a:endParaRP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FFFF66"/>
                </a:solidFill>
              </a:rPr>
              <a:t>-	</a:t>
            </a:r>
            <a:r>
              <a:rPr lang="en-US"/>
              <a:t>Access to ethical review</a:t>
            </a:r>
            <a:r>
              <a:rPr lang="en-US">
                <a:solidFill>
                  <a:srgbClr val="FFFF66"/>
                </a:solidFill>
              </a:rPr>
              <a:t> for all proposed research across the Caribbean</a:t>
            </a:r>
          </a:p>
          <a:p>
            <a:pPr>
              <a:buFontTx/>
              <a:buNone/>
            </a:pPr>
            <a:r>
              <a:rPr lang="en-US">
                <a:solidFill>
                  <a:srgbClr val="FFFF66"/>
                </a:solidFill>
              </a:rPr>
              <a:t>	-	</a:t>
            </a:r>
            <a:r>
              <a:rPr lang="en-US"/>
              <a:t>Access </a:t>
            </a:r>
            <a:r>
              <a:rPr lang="en-US">
                <a:solidFill>
                  <a:srgbClr val="FFFF66"/>
                </a:solidFill>
              </a:rPr>
              <a:t>across the Caribbean </a:t>
            </a:r>
            <a:r>
              <a:rPr lang="en-US"/>
              <a:t>to advice in health care ethics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44" name="Picture 4" descr="Balanced Flower fore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3963" y="620713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Attendees included representatives from PAHO/WHO,  the University of the West Indies, Chief Medical Officers for some Caribbean Islands, Medical Council representatives, doctors, nurses, and persons in health administration.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49275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Topics presented included: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Health Care Law as an Academic 	Discipline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Medical Ethics – Caribbean Issues and 	Perspectives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584200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Topics presented: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Patient Rights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Legal rights and responsibilities of the 	health professional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Contemporary medico-legal issues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441325"/>
            <a:ext cx="7543800" cy="1143000"/>
          </a:xfrm>
        </p:spPr>
        <p:txBody>
          <a:bodyPr/>
          <a:lstStyle/>
          <a:p>
            <a:r>
              <a:rPr lang="en-US" sz="4400"/>
              <a:t>10 years ago….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748712" cy="50133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/>
              <a:t>Topics presented: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/>
              <a:t>	</a:t>
            </a:r>
            <a:r>
              <a:rPr lang="en-US" sz="3200">
                <a:solidFill>
                  <a:srgbClr val="FFFF66"/>
                </a:solidFill>
              </a:rPr>
              <a:t>-	Medical Research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Fitness to practice:  Doctor and the Law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200">
                <a:solidFill>
                  <a:srgbClr val="FFFF66"/>
                </a:solidFill>
              </a:rPr>
              <a:t>	-	AIDS and ethical issues:  suicide, 	euthanasia and confidentiality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sz="320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Your Ideas">
  <a:themeElements>
    <a:clrScheme name="Selling Your Ideas 1">
      <a:dk1>
        <a:srgbClr val="F1B60F"/>
      </a:dk1>
      <a:lt1>
        <a:srgbClr val="FFFFFF"/>
      </a:lt1>
      <a:dk2>
        <a:srgbClr val="115606"/>
      </a:dk2>
      <a:lt2>
        <a:srgbClr val="F1B60F"/>
      </a:lt2>
      <a:accent1>
        <a:srgbClr val="CC9900"/>
      </a:accent1>
      <a:accent2>
        <a:srgbClr val="000000"/>
      </a:accent2>
      <a:accent3>
        <a:srgbClr val="AAB4AA"/>
      </a:accent3>
      <a:accent4>
        <a:srgbClr val="DADADA"/>
      </a:accent4>
      <a:accent5>
        <a:srgbClr val="E2CAAA"/>
      </a:accent5>
      <a:accent6>
        <a:srgbClr val="000000"/>
      </a:accent6>
      <a:hlink>
        <a:srgbClr val="FF6600"/>
      </a:hlink>
      <a:folHlink>
        <a:srgbClr val="DC5900"/>
      </a:folHlink>
    </a:clrScheme>
    <a:fontScheme name="Selling Your Ide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elling Your Ideas 1">
        <a:dk1>
          <a:srgbClr val="F1B60F"/>
        </a:dk1>
        <a:lt1>
          <a:srgbClr val="FFFFFF"/>
        </a:lt1>
        <a:dk2>
          <a:srgbClr val="115606"/>
        </a:dk2>
        <a:lt2>
          <a:srgbClr val="F1B60F"/>
        </a:lt2>
        <a:accent1>
          <a:srgbClr val="CC9900"/>
        </a:accent1>
        <a:accent2>
          <a:srgbClr val="000000"/>
        </a:accent2>
        <a:accent3>
          <a:srgbClr val="AAB4AA"/>
        </a:accent3>
        <a:accent4>
          <a:srgbClr val="DADADA"/>
        </a:accent4>
        <a:accent5>
          <a:srgbClr val="E2CAAA"/>
        </a:accent5>
        <a:accent6>
          <a:srgbClr val="000000"/>
        </a:accent6>
        <a:hlink>
          <a:srgbClr val="FF6600"/>
        </a:hlink>
        <a:folHlink>
          <a:srgbClr val="DC5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Your Ideas 2">
        <a:dk1>
          <a:srgbClr val="FF9900"/>
        </a:dk1>
        <a:lt1>
          <a:srgbClr val="FFFFFF"/>
        </a:lt1>
        <a:dk2>
          <a:srgbClr val="4DC024"/>
        </a:dk2>
        <a:lt2>
          <a:srgbClr val="FFFFFF"/>
        </a:lt2>
        <a:accent1>
          <a:srgbClr val="FF6600"/>
        </a:accent1>
        <a:accent2>
          <a:srgbClr val="24864C"/>
        </a:accent2>
        <a:accent3>
          <a:srgbClr val="B2DCAC"/>
        </a:accent3>
        <a:accent4>
          <a:srgbClr val="DADADA"/>
        </a:accent4>
        <a:accent5>
          <a:srgbClr val="FFB8AA"/>
        </a:accent5>
        <a:accent6>
          <a:srgbClr val="207944"/>
        </a:accent6>
        <a:hlink>
          <a:srgbClr val="4D4D4D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Your Ideas 3">
        <a:dk1>
          <a:srgbClr val="777777"/>
        </a:dk1>
        <a:lt1>
          <a:srgbClr val="FFFFFF"/>
        </a:lt1>
        <a:dk2>
          <a:srgbClr val="727272"/>
        </a:dk2>
        <a:lt2>
          <a:srgbClr val="FFFFFF"/>
        </a:lt2>
        <a:accent1>
          <a:srgbClr val="808080"/>
        </a:accent1>
        <a:accent2>
          <a:srgbClr val="555555"/>
        </a:accent2>
        <a:accent3>
          <a:srgbClr val="BCBCBC"/>
        </a:accent3>
        <a:accent4>
          <a:srgbClr val="DADADA"/>
        </a:accent4>
        <a:accent5>
          <a:srgbClr val="C0C0C0"/>
        </a:accent5>
        <a:accent6>
          <a:srgbClr val="4C4C4C"/>
        </a:accent6>
        <a:hlink>
          <a:srgbClr val="969696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1839</Words>
  <Application>Microsoft Office PowerPoint</Application>
  <PresentationFormat>Presentación en pantalla (4:3)</PresentationFormat>
  <Paragraphs>208</Paragraphs>
  <Slides>55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0" baseType="lpstr">
      <vt:lpstr>Times New Roman</vt:lpstr>
      <vt:lpstr>Arial</vt:lpstr>
      <vt:lpstr>Times</vt:lpstr>
      <vt:lpstr>Tahoma</vt:lpstr>
      <vt:lpstr>Selling Your Ideas</vt:lpstr>
      <vt:lpstr>The last 10 years of  Bioethics in the English-speaking Caribbean   -   An Overview</vt:lpstr>
      <vt:lpstr>Introduction:</vt:lpstr>
      <vt:lpstr>Introduction:</vt:lpstr>
      <vt:lpstr>Bioethics  -  The last 10 years…</vt:lpstr>
      <vt:lpstr>10 years ago….</vt:lpstr>
      <vt:lpstr>10 years ago….</vt:lpstr>
      <vt:lpstr>10 years ago….</vt:lpstr>
      <vt:lpstr>10 years ago….</vt:lpstr>
      <vt:lpstr>10 years ago….</vt:lpstr>
      <vt:lpstr>10 years ago….</vt:lpstr>
      <vt:lpstr>10 years ago….</vt:lpstr>
      <vt:lpstr>10 years ago….</vt:lpstr>
      <vt:lpstr>10 years ago….</vt:lpstr>
      <vt:lpstr>10 years ago….</vt:lpstr>
      <vt:lpstr>7 years ago….</vt:lpstr>
      <vt:lpstr>7 years ago….</vt:lpstr>
      <vt:lpstr>Since then….</vt:lpstr>
      <vt:lpstr>Since then….</vt:lpstr>
      <vt:lpstr>Since then….</vt:lpstr>
      <vt:lpstr>Bioethics: The last 5 years...</vt:lpstr>
      <vt:lpstr>Bioethics: The last 5 years...</vt:lpstr>
      <vt:lpstr>Bioethics: The last 5 years...</vt:lpstr>
      <vt:lpstr>Workshop:</vt:lpstr>
      <vt:lpstr>Workshop:</vt:lpstr>
      <vt:lpstr>Workshop:</vt:lpstr>
      <vt:lpstr>Workshop:</vt:lpstr>
      <vt:lpstr>Workshop:</vt:lpstr>
      <vt:lpstr>Workshop:</vt:lpstr>
      <vt:lpstr>2nd Workshop:</vt:lpstr>
      <vt:lpstr>2nd Workshop:</vt:lpstr>
      <vt:lpstr>2nd Workshop:</vt:lpstr>
      <vt:lpstr>2nd Workshop:</vt:lpstr>
      <vt:lpstr>2nd Workshop:</vt:lpstr>
      <vt:lpstr>2nd Workshop:</vt:lpstr>
      <vt:lpstr>Bioethics: The last 5 years...</vt:lpstr>
      <vt:lpstr>Bioethics: The last 5 years...</vt:lpstr>
      <vt:lpstr>Bioethics: The last 5 years...</vt:lpstr>
      <vt:lpstr>Bioethics: The last 5 years...</vt:lpstr>
      <vt:lpstr>Bioethics: The last 5 years...</vt:lpstr>
      <vt:lpstr>Bioethics: The last 5 years...</vt:lpstr>
      <vt:lpstr>Bioethics: The last 5 years...</vt:lpstr>
      <vt:lpstr>Simultaneous with all this…</vt:lpstr>
      <vt:lpstr>Simultaneous with all this…</vt:lpstr>
      <vt:lpstr>Simultaneous with all this…</vt:lpstr>
      <vt:lpstr>Simultaneous with all this…</vt:lpstr>
      <vt:lpstr>Simultaneous with all this…</vt:lpstr>
      <vt:lpstr>Simultaneous with all this…</vt:lpstr>
      <vt:lpstr>Bioethics: The last few years…</vt:lpstr>
      <vt:lpstr>Bioethics: The last few years…</vt:lpstr>
      <vt:lpstr>Bioethics: The last few years…</vt:lpstr>
      <vt:lpstr>In Closing…</vt:lpstr>
      <vt:lpstr>In Closing…</vt:lpstr>
      <vt:lpstr>In Closing…</vt:lpstr>
      <vt:lpstr>In Closing…</vt:lpstr>
      <vt:lpstr>Diapositiva 55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pamaguay</cp:lastModifiedBy>
  <cp:revision>67</cp:revision>
  <cp:lastPrinted>1601-01-01T00:00:00Z</cp:lastPrinted>
  <dcterms:created xsi:type="dcterms:W3CDTF">1601-01-01T00:00:00Z</dcterms:created>
  <dcterms:modified xsi:type="dcterms:W3CDTF">2011-11-03T14:48:56Z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1033</vt:i4>
  </property>
</Properties>
</file>