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17" r:id="rId2"/>
    <p:sldId id="303" r:id="rId3"/>
    <p:sldId id="304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</p:sldIdLst>
  <p:sldSz cx="9144000" cy="6858000" type="screen4x3"/>
  <p:notesSz cx="7010400" cy="92964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FBD83CA-25CF-423C-A8D2-C93318D6050D}" type="datetimeFigureOut">
              <a:rPr lang="es-CL" smtClean="0"/>
              <a:pPr/>
              <a:t>12-08-2015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549B1A3-4C68-4404-8318-172AE8E34168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25666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DE4DA6-A3FF-40DA-83A0-377C44BA74E1}" type="datetimeFigureOut">
              <a:rPr lang="es-CL" smtClean="0"/>
              <a:pPr/>
              <a:t>12-08-2015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495E7-C1EB-4ECE-BB83-896978DDCC3A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3356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495E7-C1EB-4ECE-BB83-896978DDCC3A}" type="slidenum">
              <a:rPr lang="es-CL" smtClean="0"/>
              <a:pPr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58041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76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99D426-E62C-429C-87C6-9157D44556E9}" type="slidenum">
              <a:rPr lang="es-CL" smtClean="0"/>
              <a:pPr/>
              <a:t>10</a:t>
            </a:fld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339215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E3AD4D-1375-4C0D-9B54-5D0075A9A723}" type="slidenum">
              <a:rPr lang="es-CL" smtClean="0"/>
              <a:pPr/>
              <a:t>2</a:t>
            </a:fld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827568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04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0FF2BA-E5CD-41B9-ACA6-CD67B3E272E4}" type="slidenum">
              <a:rPr lang="es-CL" smtClean="0"/>
              <a:pPr/>
              <a:t>3</a:t>
            </a:fld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3426195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557AA25-1124-44C6-A29F-2D34C188307A}" type="slidenum">
              <a:rPr lang="es-CL" smtClean="0"/>
              <a:pPr/>
              <a:t>4</a:t>
            </a:fld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606200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0CA521-6C53-48C5-ABC3-528937E54BDE}" type="slidenum">
              <a:rPr lang="es-CL" smtClean="0"/>
              <a:pPr/>
              <a:t>5</a:t>
            </a:fld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1564044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35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7A1511-8A96-4E5B-BFED-90C2BA00ED9C}" type="slidenum">
              <a:rPr lang="es-CL" smtClean="0"/>
              <a:pPr/>
              <a:t>6</a:t>
            </a:fld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3068213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45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4BC1B7B-5828-43CE-8811-3AFBDD70FA4D}" type="slidenum">
              <a:rPr lang="es-CL" smtClean="0"/>
              <a:pPr/>
              <a:t>7</a:t>
            </a:fld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791237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3F3E40D-0836-4557-8FD9-AB0EEF0661D0}" type="slidenum">
              <a:rPr lang="es-CL" smtClean="0"/>
              <a:pPr/>
              <a:t>8</a:t>
            </a:fld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22846239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FDFC3E-B274-43DE-B739-968E280C3E6B}" type="slidenum">
              <a:rPr lang="es-CL" smtClean="0"/>
              <a:pPr/>
              <a:t>9</a:t>
            </a:fld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2857485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764F20-8683-4199-A932-E2B02735D88B}" type="datetime1">
              <a:rPr lang="es-CL" smtClean="0"/>
              <a:pPr/>
              <a:t>12-08-2015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CL" smtClean="0"/>
              <a:t>LLI - Acreditación 2015</a:t>
            </a: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FEDD7-C73D-4575-BE71-E58E9B3799C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379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48CF9E-953E-4937-A740-94C27AAA9F6C}" type="datetime1">
              <a:rPr lang="es-CL" smtClean="0"/>
              <a:pPr/>
              <a:t>12-08-2015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CL" smtClean="0"/>
              <a:t>LLI - Acreditación 2015</a:t>
            </a: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FEDD7-C73D-4575-BE71-E58E9B3799C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9717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DD88C7-4C5A-48AE-8239-5A9D9CF4DA1A}" type="datetime1">
              <a:rPr lang="es-CL" smtClean="0"/>
              <a:pPr/>
              <a:t>12-08-2015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CL" smtClean="0"/>
              <a:t>LLI - Acreditación 2015</a:t>
            </a: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FEDD7-C73D-4575-BE71-E58E9B3799C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281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91066B-88D7-48F3-AA46-3989A1F7D98D}" type="datetime1">
              <a:rPr lang="es-CL" smtClean="0"/>
              <a:pPr/>
              <a:t>12-08-2015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CL" smtClean="0"/>
              <a:t>LLI - Acreditación 2015</a:t>
            </a: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FEDD7-C73D-4575-BE71-E58E9B3799C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82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DF1391-8A4C-4923-A148-9EEC28F5DAFA}" type="datetime1">
              <a:rPr lang="es-CL" smtClean="0"/>
              <a:pPr/>
              <a:t>12-08-2015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CL" smtClean="0"/>
              <a:t>LLI - Acreditación 2015</a:t>
            </a: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FEDD7-C73D-4575-BE71-E58E9B3799C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7958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CE6EA1-425A-4AD9-A831-9B76F91FB3BB}" type="datetime1">
              <a:rPr lang="es-CL" smtClean="0"/>
              <a:pPr/>
              <a:t>12-08-2015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CL" smtClean="0"/>
              <a:t>LLI - Acreditación 2015</a:t>
            </a:r>
            <a:endParaRPr lang="es-C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FEDD7-C73D-4575-BE71-E58E9B3799C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58684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A268C6-557A-447B-8F42-1BBE7390CFC6}" type="datetime1">
              <a:rPr lang="es-CL" smtClean="0"/>
              <a:pPr/>
              <a:t>12-08-2015</a:t>
            </a:fld>
            <a:endParaRPr lang="es-CL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CL" smtClean="0"/>
              <a:t>LLI - Acreditación 2015</a:t>
            </a:r>
            <a:endParaRPr lang="es-CL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FEDD7-C73D-4575-BE71-E58E9B3799C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8881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AD6514-C029-4722-BA2E-47321DCB9B13}" type="datetime1">
              <a:rPr lang="es-CL" smtClean="0"/>
              <a:pPr/>
              <a:t>12-08-2015</a:t>
            </a:fld>
            <a:endParaRPr lang="es-CL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CL" smtClean="0"/>
              <a:t>LLI - Acreditación 2015</a:t>
            </a:r>
            <a:endParaRPr lang="es-CL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FEDD7-C73D-4575-BE71-E58E9B3799C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2803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4B0239-0C18-47EA-AA28-13D5C5E532E3}" type="datetime1">
              <a:rPr lang="es-CL" smtClean="0"/>
              <a:pPr/>
              <a:t>12-08-2015</a:t>
            </a:fld>
            <a:endParaRPr lang="es-CL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CL" smtClean="0"/>
              <a:t>LLI - Acreditación 2015</a:t>
            </a:r>
            <a:endParaRPr lang="es-CL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FEDD7-C73D-4575-BE71-E58E9B3799C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1513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CF56A9-0EF7-49D0-BF7C-119CA7EBE811}" type="datetime1">
              <a:rPr lang="es-CL" smtClean="0"/>
              <a:pPr/>
              <a:t>12-08-2015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CL" smtClean="0"/>
              <a:t>LLI - Acreditación 2015</a:t>
            </a:r>
            <a:endParaRPr lang="es-C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FEDD7-C73D-4575-BE71-E58E9B3799C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4569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CL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222DD7-1924-4AB8-B8B7-16F7D9E9543F}" type="datetime1">
              <a:rPr lang="es-CL" smtClean="0"/>
              <a:pPr/>
              <a:t>12-08-2015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CL" smtClean="0"/>
              <a:t>LLI - Acreditación 2015</a:t>
            </a:r>
            <a:endParaRPr lang="es-C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FEDD7-C73D-4575-BE71-E58E9B3799C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9326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  <a:cs typeface="+mn-cs"/>
              </a:defRPr>
            </a:lvl1pPr>
          </a:lstStyle>
          <a:p>
            <a:fld id="{D0AB6945-CFF6-4C24-A6D5-B09F3010982C}" type="datetime1">
              <a:rPr lang="es-CL" smtClean="0"/>
              <a:pPr/>
              <a:t>12-08-2015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s-CL" smtClean="0"/>
              <a:t>LLI - Acreditación 2015</a:t>
            </a: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  <a:cs typeface="+mn-cs"/>
              </a:defRPr>
            </a:lvl1pPr>
          </a:lstStyle>
          <a:p>
            <a:fld id="{314FEDD7-C73D-4575-BE71-E58E9B3799C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3212976"/>
            <a:ext cx="6624736" cy="144016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CL" sz="3600" dirty="0" smtClean="0">
                <a:solidFill>
                  <a:schemeClr val="bg1"/>
                </a:solidFill>
              </a:rPr>
              <a:t>¿Qué esperamos de profesores y estudiantes?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0" y="1772816"/>
            <a:ext cx="6773450" cy="761876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Facultad de Filosofía y Humanidades</a:t>
            </a:r>
          </a:p>
          <a:p>
            <a:r>
              <a:rPr lang="es-CL" dirty="0" smtClean="0">
                <a:solidFill>
                  <a:schemeClr val="bg1"/>
                </a:solidFill>
              </a:rPr>
              <a:t>Licenciatura en Lengua y Literatura Inglesas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Acreditación 2015</a:t>
            </a:r>
            <a:endParaRPr lang="es-CL" dirty="0" smtClean="0">
              <a:solidFill>
                <a:schemeClr val="bg1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LLI - Acreditación 2015</a:t>
            </a:r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FEDD7-C73D-4575-BE71-E58E9B3799C5}" type="slidenum">
              <a:rPr lang="es-CL" smtClean="0"/>
              <a:pPr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432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75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pc="-150" dirty="0" smtClean="0"/>
              <a:t>Buscar más balance entre las áreas de lingüística y literatura inglesas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CL" b="1" spc="-150" dirty="0" smtClean="0">
              <a:solidFill>
                <a:srgbClr val="7030A0"/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Contar con un programa de estudios con un mejor equilibrio entre las áreas de lingüística y literatura inglesas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CL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Aumento del número de asignaturas de literatura (comparación: antes de la Innovación Curricular y después de la Innovación Curricular)</a:t>
            </a: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/>
          <a:lstStyle/>
          <a:p>
            <a:pPr eaLnBrk="1" hangingPunct="1"/>
            <a:r>
              <a:rPr lang="es-CL" sz="3400" b="1" dirty="0" smtClean="0"/>
              <a:t>4. Debilidades y Plan de Mejoramiento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488"/>
          </a:xfrm>
        </p:spPr>
        <p:txBody>
          <a:bodyPr rtlCol="0">
            <a:normAutofit fontScale="850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3500" dirty="0" smtClean="0"/>
              <a:t>Mejorar el acceso a la información  académica y administrativa relevante, oportuna y actualizada relativa a las actividades de estudiantes y académicos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MX" b="1" dirty="0" smtClean="0">
              <a:solidFill>
                <a:srgbClr val="7030A0"/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MX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Diseñar e implementar un plan de inducción y difusión de información para estudiantes y académicos</a:t>
            </a:r>
            <a:endParaRPr lang="es-CL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MX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MX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Sistema de  inducción  y difusión acorde a las necesidades de estudiantes y académicos</a:t>
            </a:r>
            <a:endParaRPr lang="es-CL" sz="44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MX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MX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Plataformas con información  relevante,  oportuna y actualizada para estudiantes y académicos</a:t>
            </a:r>
            <a:endParaRPr lang="es-CL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/>
          <a:lstStyle/>
          <a:p>
            <a:pPr eaLnBrk="1" hangingPunct="1"/>
            <a:r>
              <a:rPr lang="es-CL" sz="3400" b="1" dirty="0" smtClean="0"/>
              <a:t>5. Debilidades y Plan de Mejoramiento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50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pc="-150" dirty="0" smtClean="0"/>
              <a:t>Sistematizar la articulación con los graduados para el mejoramiento del programa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MX" b="1" spc="-150" dirty="0" smtClean="0">
              <a:solidFill>
                <a:srgbClr val="7030A0"/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MX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Establecer mecanismos formales y permanentes de vinculación y seguimiento con los graduados para mejorar el programa</a:t>
            </a:r>
            <a:endParaRPr lang="es-CL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MX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MX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Modelo de vinculación con graduados</a:t>
            </a:r>
            <a:endParaRPr lang="es-CL" sz="4400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MX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MX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25% de graduados vinculados a los mecanismos formales</a:t>
            </a:r>
            <a:endParaRPr lang="es-CL" sz="4400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/>
          <a:lstStyle/>
          <a:p>
            <a:pPr eaLnBrk="1" hangingPunct="1"/>
            <a:r>
              <a:rPr lang="es-CL" sz="3400" b="1" dirty="0" smtClean="0"/>
              <a:t>6. Debilidades y Plan de Mejoramiento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50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z="3000" spc="-150" dirty="0" smtClean="0"/>
              <a:t>E</a:t>
            </a:r>
            <a:r>
              <a:rPr lang="es-CL" sz="3000" dirty="0" smtClean="0"/>
              <a:t>ntregar a los graduados más y mejor información sobre programas y becas para fomentar la continuidad de estudios  </a:t>
            </a:r>
            <a:endParaRPr lang="es-MX" sz="3000" b="1" spc="-150" dirty="0" smtClean="0">
              <a:solidFill>
                <a:srgbClr val="7030A0"/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MX" b="1" spc="-150" dirty="0" smtClean="0">
              <a:solidFill>
                <a:srgbClr val="7030A0"/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MX" sz="2700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Establecer mecanismos formales </a:t>
            </a:r>
            <a:r>
              <a:rPr lang="es-CL" sz="27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que entreguen información sobre programas y becas  </a:t>
            </a:r>
            <a:endParaRPr lang="es-MX" sz="2700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CL" sz="27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z="27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Aumento de los graduados que ingresan a programas de continuidad relacionados con la licenciatura</a:t>
            </a:r>
            <a:endParaRPr lang="es-CL" sz="2700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/>
          <a:lstStyle/>
          <a:p>
            <a:pPr eaLnBrk="1" hangingPunct="1"/>
            <a:r>
              <a:rPr lang="es-CL" sz="3400" b="1" dirty="0" smtClean="0"/>
              <a:t>7. Debilidades y Plan de Mejoramiento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pc="-150" dirty="0" smtClean="0"/>
              <a:t>Mejorar la utilización de la información existente en las bases de datos institucionales para la toma de decisiones y gestión académica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MX" b="1" spc="-150" dirty="0" smtClean="0">
              <a:solidFill>
                <a:srgbClr val="7030A0"/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MX" sz="2700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Disponer de un procedimiento de uso de la información existente</a:t>
            </a:r>
            <a:endParaRPr lang="es-CL" sz="2700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MX" sz="2700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MX" sz="2700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Reuniones semestrales del Comité Académico para el análisis de los indicadores relacionados con la gestión del programa</a:t>
            </a:r>
            <a:endParaRPr lang="es-CL" sz="2700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/>
          <a:lstStyle/>
          <a:p>
            <a:pPr eaLnBrk="1" hangingPunct="1"/>
            <a:r>
              <a:rPr lang="es-CL" sz="3400" b="1" dirty="0" smtClean="0"/>
              <a:t>8. Debilidades y Plan de Mejoramiento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488"/>
          </a:xfrm>
        </p:spPr>
        <p:txBody>
          <a:bodyPr rtlCol="0">
            <a:normAutofit fontScale="92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dirty="0" smtClean="0"/>
              <a:t>Mejorar </a:t>
            </a:r>
            <a:r>
              <a:rPr lang="es-MX" dirty="0" smtClean="0"/>
              <a:t>la infraestructura complementaria para adecuarla a las necesidades de la formación (sitios de trabajo, oficina de académicos, laboratorio, otros servicios)</a:t>
            </a:r>
            <a:endParaRPr lang="es-CL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L" spc="-150" dirty="0" smtClean="0"/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MX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Mejorar la infraestructura de acuerdo a las necesidades de la formación</a:t>
            </a:r>
            <a:r>
              <a:rPr lang="es-CL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MX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MX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Nuevo edificio de la Facultad de Filosofía y Humanidades (2017)</a:t>
            </a:r>
            <a:endParaRPr lang="es-CL" sz="4000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MX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MX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Nuevo Laboratorio de Lenguas (diciembre de 2015)</a:t>
            </a:r>
            <a:endParaRPr lang="es-CL" sz="9200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/>
          <a:lstStyle/>
          <a:p>
            <a:pPr eaLnBrk="1" hangingPunct="1"/>
            <a:r>
              <a:rPr lang="es-CL" sz="3400" b="1" dirty="0" smtClean="0"/>
              <a:t>9. Debilidades y Plan de Mejoramiento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268788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pc="-150" dirty="0" smtClean="0"/>
              <a:t>Honestidad y transparencia</a:t>
            </a:r>
          </a:p>
          <a:p>
            <a:pPr lvl="1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pc="-150" dirty="0" smtClean="0"/>
              <a:t>Comprensión del contexto y propósitos de la visita de los pares académicos	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pc="-150" dirty="0" smtClean="0"/>
              <a:t>Foco en el plan de mejora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pc="-150" dirty="0" smtClean="0"/>
              <a:t>Seriedad y compromiso</a:t>
            </a: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/>
          <a:lstStyle/>
          <a:p>
            <a:pPr eaLnBrk="1" hangingPunct="1"/>
            <a:endParaRPr lang="es-CL" sz="3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3450"/>
          </a:xfrm>
        </p:spPr>
        <p:txBody>
          <a:bodyPr rtlCol="0">
            <a:normAutofit fontScale="850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pc="-150" dirty="0" smtClean="0"/>
              <a:t>De acceso público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L" spc="-15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pc="-150" dirty="0" smtClean="0"/>
              <a:t>De cumplimiento completo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L" spc="-15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pc="-150" dirty="0" smtClean="0"/>
              <a:t>Conocidos y valorados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L" spc="-15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pc="-150" dirty="0" smtClean="0"/>
              <a:t>Coherentes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z="27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En sí mismos y entre sí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z="27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Con las misiones institucionales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z="27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Con la naturaleza y las expectativas del grado de licenciado a nivel de país y de universidad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z="27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Con lo publicitado por la institución y el programa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CL" spc="-150" dirty="0">
              <a:solidFill>
                <a:srgbClr val="00B050"/>
              </a:solidFill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38138"/>
          </a:xfrm>
        </p:spPr>
        <p:txBody>
          <a:bodyPr/>
          <a:lstStyle/>
          <a:p>
            <a:pPr eaLnBrk="1" hangingPunct="1"/>
            <a:r>
              <a:rPr lang="es-CL" sz="3400" b="1" dirty="0" smtClean="0"/>
              <a:t>2. Perfil de Egreso y Plan de Estudios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313" y="1700808"/>
            <a:ext cx="8472487" cy="4680520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es-CL" sz="2600" spc="-150" dirty="0" smtClean="0"/>
              <a:t>Estructura organizacional y administrativa normada mediante reglamentaciones, estatutos y protocolos</a:t>
            </a: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s-CL" sz="2600" spc="-15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z="2600" spc="-150" dirty="0" smtClean="0"/>
              <a:t>Sistemas informáticos corporativos de la Universidad de Chile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CL" sz="2600" spc="-150" dirty="0" smtClean="0">
              <a:solidFill>
                <a:srgbClr val="00B050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z="2600" spc="-150" dirty="0" smtClean="0"/>
              <a:t>Estilo de trabajo docente colaborativo y cohesionado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L" sz="2600" spc="-15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z="2600" spc="-150" dirty="0" smtClean="0"/>
              <a:t>Existencia de una cultura y de una estructura organizacional y normativa que propende al ejercicio de la responsabilidad y la transparencia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CL" sz="2400" spc="-150" dirty="0" smtClean="0">
              <a:solidFill>
                <a:srgbClr val="00B050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L" sz="3400" spc="-15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L" sz="5300" spc="-150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/>
          <a:lstStyle/>
          <a:p>
            <a:pPr eaLnBrk="1" hangingPunct="1"/>
            <a:r>
              <a:rPr lang="es-CL" sz="3400" b="1" dirty="0" smtClean="0"/>
              <a:t>3. Estructura del programa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313" y="785813"/>
            <a:ext cx="8472487" cy="5857875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L" sz="2800" spc="-15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L" sz="2800" spc="-15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z="2800" spc="-150" dirty="0" smtClean="0"/>
              <a:t>Estudiantes y académicos del programa pueden ser representados en distintas instancias que les permiten canalizar sus necesidades y expresar su parecer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L" sz="2800" spc="-15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z="2800" spc="-150" dirty="0" smtClean="0"/>
              <a:t>Estudiantes y académicos ejercitan plenamente su derecho a asociarse y discutir asuntos relevantes para la Licenciatura (así como para la Facultad, la Universidad y el país) en las formas que estos determinan libre y democráticamente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L" sz="5300" spc="-150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/>
          <a:lstStyle/>
          <a:p>
            <a:pPr eaLnBrk="1" hangingPunct="1"/>
            <a:r>
              <a:rPr lang="es-CL" sz="3400" b="1" dirty="0" smtClean="0"/>
              <a:t>4. Representatividad y asociación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313" y="1428750"/>
            <a:ext cx="8472487" cy="5214938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s-CL" sz="2800" spc="-15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pc="-150" dirty="0" smtClean="0"/>
              <a:t>Calidad docente altamente valorada 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L" spc="-15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pc="-150" dirty="0" smtClean="0"/>
              <a:t>Estudiantes y graduados mantienen  cercanía con los docentes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L" spc="-15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pc="-150" dirty="0" smtClean="0"/>
              <a:t>Equipos de trabajo colaborativo</a:t>
            </a:r>
          </a:p>
          <a:p>
            <a:pPr lvl="1" algn="just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z="2700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Entre áreas</a:t>
            </a:r>
          </a:p>
          <a:p>
            <a:pPr lvl="1" algn="just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z="2700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Dentro de cada área</a:t>
            </a:r>
          </a:p>
          <a:p>
            <a:pPr lvl="1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L" sz="2700" spc="-15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L" sz="2800" spc="-15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L" sz="5300" spc="-150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/>
          <a:lstStyle/>
          <a:p>
            <a:pPr eaLnBrk="1" hangingPunct="1"/>
            <a:r>
              <a:rPr lang="es-CL" sz="3400" b="1" dirty="0" smtClean="0"/>
              <a:t>5. Docencia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pc="-150" dirty="0" smtClean="0"/>
              <a:t>Aumentar el número de académicos en condiciones de realizar actividades de docencia, investigación, publicación, extensión y gestión  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CL" b="1" spc="-150" dirty="0" smtClean="0">
              <a:solidFill>
                <a:srgbClr val="7030A0"/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Fortalecer el cuerpo académico en condiciones de realizar actividades de docencia, investigación, publicación, extensión y gestión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CL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Aumento del número de académicos de media jornada y más</a:t>
            </a: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7" name="1 Título"/>
          <p:cNvSpPr txBox="1">
            <a:spLocks/>
          </p:cNvSpPr>
          <p:nvPr/>
        </p:nvSpPr>
        <p:spPr bwMode="auto">
          <a:xfrm>
            <a:off x="2195736" y="188640"/>
            <a:ext cx="661513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CL" sz="3400" b="1" dirty="0" smtClean="0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rPr>
              <a:t>1</a:t>
            </a:r>
            <a:r>
              <a:rPr kumimoji="0" lang="es-CL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ＭＳ Ｐゴシック" charset="0"/>
                <a:cs typeface="ＭＳ Ｐゴシック" charset="0"/>
              </a:rPr>
              <a:t>. Debilidades y Plan de Mejoramiento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pc="-150" dirty="0" smtClean="0"/>
              <a:t>Explicitar el modelo pedagógico subyacente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CL" spc="-150" dirty="0" smtClean="0">
              <a:solidFill>
                <a:srgbClr val="7030A0"/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Documentar el modelo pedagógico del programa de Lengua y Literatura Inglesas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CL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Modelo pedagógico validado por todas las instancias pertinentes</a:t>
            </a: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z="3400" b="1" dirty="0" smtClean="0"/>
              <a:t>2. Debilidades y Plan de Mejoramiento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4525963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pc="-150" dirty="0" smtClean="0"/>
              <a:t>Articular los programas de  las asignaturas con los recursos bibliográficos disponibles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CL" b="1" spc="-150" dirty="0" smtClean="0">
              <a:solidFill>
                <a:srgbClr val="7030A0"/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Disponer de programas de cursos con bibliografía articulada 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CL" spc="-15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pc="-1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100% de programas de las asignaturas con bibliografía articulada</a:t>
            </a: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/>
          <a:lstStyle/>
          <a:p>
            <a:pPr eaLnBrk="1" hangingPunct="1"/>
            <a:r>
              <a:rPr lang="es-CL" sz="3400" b="1" dirty="0" smtClean="0"/>
              <a:t>3. Debilidades y Plan de Mejoramiento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CHI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UCHILE</Template>
  <TotalTime>429</TotalTime>
  <Words>715</Words>
  <Application>Microsoft Office PowerPoint</Application>
  <PresentationFormat>Presentación en pantalla (4:3)</PresentationFormat>
  <Paragraphs>118</Paragraphs>
  <Slides>15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UCHILE</vt:lpstr>
      <vt:lpstr>¿Qué esperamos de profesores y estudiantes?</vt:lpstr>
      <vt:lpstr>Presentación de PowerPoint</vt:lpstr>
      <vt:lpstr>2. Perfil de Egreso y Plan de Estudios</vt:lpstr>
      <vt:lpstr>3. Estructura del programa</vt:lpstr>
      <vt:lpstr>4. Representatividad y asociación</vt:lpstr>
      <vt:lpstr>5. Docencia</vt:lpstr>
      <vt:lpstr> </vt:lpstr>
      <vt:lpstr>2. Debilidades y Plan de Mejoramiento </vt:lpstr>
      <vt:lpstr>3. Debilidades y Plan de Mejoramiento </vt:lpstr>
      <vt:lpstr>4. Debilidades y Plan de Mejoramiento </vt:lpstr>
      <vt:lpstr>5. Debilidades y Plan de Mejoramiento </vt:lpstr>
      <vt:lpstr>6. Debilidades y Plan de Mejoramiento </vt:lpstr>
      <vt:lpstr>7. Debilidades y Plan de Mejoramiento </vt:lpstr>
      <vt:lpstr>8. Debilidades y Plan de Mejoramiento </vt:lpstr>
      <vt:lpstr>9. Debilidades y Plan de Mejoramiento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Situación Actual en Guía Curricular</dc:title>
  <dc:creator>UCH1113</dc:creator>
  <cp:lastModifiedBy>pregrad7</cp:lastModifiedBy>
  <cp:revision>43</cp:revision>
  <cp:lastPrinted>2013-08-07T23:14:49Z</cp:lastPrinted>
  <dcterms:created xsi:type="dcterms:W3CDTF">2013-08-07T22:26:10Z</dcterms:created>
  <dcterms:modified xsi:type="dcterms:W3CDTF">2015-08-12T14:50:46Z</dcterms:modified>
</cp:coreProperties>
</file>